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3.wmf" ContentType="image/x-wmf"/>
  <Override PartName="/ppt/media/image42.png" ContentType="image/png"/>
  <Override PartName="/ppt/media/image40.jpeg" ContentType="image/jpeg"/>
  <Override PartName="/ppt/media/image15.jpeg" ContentType="image/jpeg"/>
  <Override PartName="/ppt/media/image10.jpeg" ContentType="image/jpeg"/>
  <Override PartName="/ppt/media/image12.jpeg" ContentType="image/jpeg"/>
  <Override PartName="/ppt/media/image41.png" ContentType="image/png"/>
  <Override PartName="/ppt/media/image11.wmf" ContentType="image/x-wmf"/>
  <Override PartName="/ppt/media/image9.png" ContentType="image/png"/>
  <Override PartName="/ppt/media/image5.png" ContentType="image/png"/>
  <Override PartName="/ppt/media/image8.wmf" ContentType="image/x-wmf"/>
  <Override PartName="/ppt/media/image1.wmf" ContentType="image/x-wmf"/>
  <Override PartName="/ppt/media/image3.wmf" ContentType="image/x-wmf"/>
  <Override PartName="/ppt/media/image7.wmf" ContentType="image/x-wmf"/>
  <Override PartName="/ppt/media/image4.wmf" ContentType="image/x-wmf"/>
  <Override PartName="/ppt/media/image6.wmf" ContentType="image/x-wmf"/>
  <Override PartName="/ppt/media/image37.jpeg" ContentType="image/jpeg"/>
  <Override PartName="/ppt/media/image14.png" ContentType="image/png"/>
  <Override PartName="/ppt/media/image13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8.png" ContentType="image/png"/>
  <Override PartName="/ppt/media/image30.png" ContentType="image/png"/>
  <Override PartName="/ppt/media/image20.jpeg" ContentType="image/jpeg"/>
  <Override PartName="/ppt/media/image22.jpeg" ContentType="image/jpeg"/>
  <Override PartName="/ppt/media/image26.jpeg" ContentType="image/jpeg"/>
  <Override PartName="/ppt/media/image27.jpeg" ContentType="image/jpeg"/>
  <Override PartName="/ppt/media/image31.jpeg" ContentType="image/jpeg"/>
  <Override PartName="/ppt/media/image38.jpeg" ContentType="image/jpeg"/>
  <Override PartName="/ppt/media/image2.wmf" ContentType="image/x-wmf"/>
  <Override PartName="/ppt/media/image32.jpeg" ContentType="image/jpeg"/>
  <Override PartName="/ppt/media/image39.jpeg" ContentType="image/jpeg"/>
  <Override PartName="/ppt/media/image33.jpeg" ContentType="image/jpeg"/>
  <Override PartName="/ppt/media/image34.jpeg" ContentType="image/jpeg"/>
  <Override PartName="/ppt/media/image19.png" ContentType="image/png"/>
  <Override PartName="/ppt/media/image35.jpeg" ContentType="image/jpeg"/>
  <Override PartName="/ppt/media/image29.png" ContentType="image/png"/>
  <Override PartName="/ppt/media/image36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9144000" cy="5143500"/>
  <p:notesSz cx="6797675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F25C96-F490-4703-9AEB-2181230BD965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0FD06DAB-1558-4794-8E82-F7A0B9A36A9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A8EB8AB0-73C0-4A73-8824-CAB50173F4D6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F892C2D8-42B1-4749-A82B-FC16B0F38D62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r>
              <a:rPr b="0" lang="de-DE" sz="2000" spc="-1" strike="noStrike">
                <a:latin typeface="Arial"/>
              </a:rPr>
              <a:t>Dies wird dann “Live” gemacht – also, der Workshop Leiter macht es auf seinem System vor und die Studenten machen es Schritt für Schritt nach!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AFEE0A63-F716-4DA5-9D4B-1C2DE49835AE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02939867-D77B-494F-BDE7-521988917716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3B0D14A6-6DE1-4962-8869-3F1EA4C159B7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67D9EE20-7347-44B1-8400-A8E46B5AC24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4E120E4C-7062-4FD3-8C71-7D4A72EC6073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8DE27FD0-697B-4B96-AC5F-B8F6C562E675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EDC4CAA0-B74D-4E2B-AF78-EEA0D00CCE3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C52D5793-331F-4E3B-82C4-6E73A5B1E637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440" cy="446616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3850560" y="9428760"/>
            <a:ext cx="2944800" cy="49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45128F96-CF7D-451B-B5A7-F4AF6C5B7A8E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6033833-25ED-417C-9453-E054F42A0D01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EC045CB-5841-45B6-8801-E3304F163809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4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74FA3AA-43C1-451A-A1B7-7880BBB60E77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8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E3B05F1-F29B-43FB-A70A-0C27B0E41586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2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 hidden="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F856C9D-68C0-4CEA-9DF8-91B02BFD6ACC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61" name="Picture 10" descr=""/>
          <p:cNvPicPr/>
          <p:nvPr/>
        </p:nvPicPr>
        <p:blipFill>
          <a:blip r:embed="rId3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pic>
        <p:nvPicPr>
          <p:cNvPr id="162" name="Picture 36" descr=""/>
          <p:cNvPicPr/>
          <p:nvPr/>
        </p:nvPicPr>
        <p:blipFill>
          <a:blip r:embed="rId4"/>
          <a:stretch/>
        </p:blipFill>
        <p:spPr>
          <a:xfrm>
            <a:off x="817884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93840" y="480852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400" cy="556560"/>
          </a:xfrm>
          <a:prstGeom prst="rect">
            <a:avLst/>
          </a:prstGeom>
          <a:ln>
            <a:noFill/>
          </a:ln>
        </p:spPr>
      </p:pic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jpeg"/><Relationship Id="rId10" Type="http://schemas.openxmlformats.org/officeDocument/2006/relationships/image" Target="../media/image40.jpeg"/><Relationship Id="rId1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wmf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34080" y="11865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Wir arbeiten hier mit elektronischen Bauteilen, die sehr empfindlich sind gegen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statische Entladung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fehlerhafte Anschlüsse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falsche Spannungspegel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de-DE" sz="2000" spc="-1" strike="noStrike">
                <a:solidFill>
                  <a:srgbClr val="ff0000"/>
                </a:solidFill>
                <a:latin typeface="CA Sans"/>
              </a:rPr>
              <a:t>Daher bitte: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i="1" lang="de-DE" sz="2000" spc="-1" strike="noStrike">
                <a:solidFill>
                  <a:srgbClr val="20343a"/>
                </a:solidFill>
                <a:latin typeface="CA Sans"/>
              </a:rPr>
              <a:t>erst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die Schaltung aufbauen,</a:t>
            </a:r>
            <a:br/>
            <a:r>
              <a:rPr b="1" i="1" lang="de-DE" sz="2000" spc="-1" strike="noStrike">
                <a:solidFill>
                  <a:srgbClr val="20343a"/>
                </a:solidFill>
                <a:latin typeface="CA Sans"/>
              </a:rPr>
              <a:t>dann 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die Anschlüsse überprüfen und</a:t>
            </a:r>
            <a:br/>
            <a:r>
              <a:rPr b="1" i="1" lang="de-DE" sz="2000" spc="-1" strike="noStrike">
                <a:solidFill>
                  <a:srgbClr val="20343a"/>
                </a:solidFill>
                <a:latin typeface="CA Sans"/>
              </a:rPr>
              <a:t>erst dann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erst die Spannungsversorgung über</a:t>
            </a:r>
            <a:br/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                USB herstellen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de-DE" sz="2000" spc="-1" strike="noStrike">
              <a:latin typeface="Arial"/>
            </a:endParaRPr>
          </a:p>
        </p:txBody>
      </p:sp>
      <p:pic>
        <p:nvPicPr>
          <p:cNvPr id="247" name="Picture 4" descr=""/>
          <p:cNvPicPr/>
          <p:nvPr/>
        </p:nvPicPr>
        <p:blipFill>
          <a:blip r:embed="rId1"/>
          <a:stretch/>
        </p:blipFill>
        <p:spPr>
          <a:xfrm>
            <a:off x="5513400" y="1598400"/>
            <a:ext cx="3419280" cy="256104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38592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Vorwort zum Zusammenbau</a:t>
            </a:r>
            <a:endParaRPr b="0" lang="de-DE" sz="24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8592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Ziel des Workshops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10480" y="8769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1" i="1" lang="de-DE" sz="2400" spc="-1" strike="noStrike">
                <a:solidFill>
                  <a:srgbClr val="20343a"/>
                </a:solidFill>
                <a:latin typeface="CA Sans"/>
              </a:rPr>
              <a:t>Internet</a:t>
            </a:r>
            <a:r>
              <a:rPr b="1" i="1" lang="de-DE" sz="2200" spc="-1" strike="noStrike">
                <a:solidFill>
                  <a:srgbClr val="20343a"/>
                </a:solidFill>
                <a:latin typeface="CA Sans"/>
              </a:rPr>
              <a:t> of Things </a:t>
            </a:r>
            <a:r>
              <a:rPr b="1" lang="de-DE" sz="2200" spc="-1" strike="noStrike">
                <a:solidFill>
                  <a:srgbClr val="20343a"/>
                </a:solidFill>
                <a:latin typeface="CA Sans"/>
              </a:rPr>
              <a:t>zum Anfassen:</a:t>
            </a:r>
            <a:endParaRPr b="0" lang="de-DE" sz="2200" spc="-1" strike="noStrike">
              <a:latin typeface="Arial"/>
            </a:endParaRPr>
          </a:p>
          <a:p>
            <a:pPr lvl="1" marL="679320" indent="-28512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Teil 1:</a:t>
            </a:r>
            <a:endParaRPr b="0" lang="de-DE" sz="2000" spc="-1" strike="noStrike">
              <a:latin typeface="Arial"/>
            </a:endParaRPr>
          </a:p>
          <a:p>
            <a:pPr lvl="2" marL="977760" indent="-2278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Selber eine Schaltung mit Micro Controller, Temperaturfühler und LEDs aufbauen</a:t>
            </a:r>
            <a:endParaRPr b="0" lang="de-DE" sz="1800" spc="-1" strike="noStrike">
              <a:latin typeface="Arial"/>
            </a:endParaRPr>
          </a:p>
          <a:p>
            <a:pPr lvl="2" marL="977760" indent="-2278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Mit einer Programmiersprache (MicroPython) die Schaltung zum Leben erwecken</a:t>
            </a:r>
            <a:endParaRPr b="0" lang="de-DE" sz="1800" spc="-1" strike="noStrike">
              <a:latin typeface="Arial"/>
            </a:endParaRPr>
          </a:p>
          <a:p>
            <a:pPr lvl="1" marL="679320" indent="-28512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Teil 2:</a:t>
            </a:r>
            <a:endParaRPr b="0" lang="de-DE" sz="2000" spc="-1" strike="noStrike">
              <a:latin typeface="Arial"/>
            </a:endParaRPr>
          </a:p>
          <a:p>
            <a:pPr lvl="2" marL="977760" indent="-2278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Gemessene Temperaturen über MQTT ins Internet senden</a:t>
            </a:r>
            <a:endParaRPr b="0" lang="de-DE" sz="1800" spc="-1" strike="noStrike">
              <a:latin typeface="Arial"/>
            </a:endParaRPr>
          </a:p>
          <a:p>
            <a:pPr lvl="2" marL="977760" indent="-2278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Im Internet über ein Dashboard die gemessenen Temperaturen darstellen</a:t>
            </a:r>
            <a:endParaRPr b="0" lang="de-DE" sz="1800" spc="-1" strike="noStrike">
              <a:latin typeface="Arial"/>
            </a:endParaRPr>
          </a:p>
          <a:p>
            <a:pPr lvl="2" marL="977760" indent="-2278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Aus dem Internet über das Dashboard und MQTT die Farbe der LEDs steuern</a:t>
            </a:r>
            <a:endParaRPr b="0" lang="de-DE" sz="18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202" dur="indefinite" restart="never" nodeType="tmRoot">
          <p:childTnLst>
            <p:seq>
              <p:cTn id="20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85920" y="49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Zusammenbau auf Breadboard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294" name="Content Placeholder 2" descr=""/>
          <p:cNvPicPr/>
          <p:nvPr/>
        </p:nvPicPr>
        <p:blipFill>
          <a:blip r:embed="rId1"/>
          <a:stretch/>
        </p:blipFill>
        <p:spPr>
          <a:xfrm>
            <a:off x="566280" y="582480"/>
            <a:ext cx="8048520" cy="383220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204" dur="indefinite" restart="never" nodeType="tmRoot">
          <p:childTnLst>
            <p:seq>
              <p:cTn id="20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8592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Übung 1 – Mit „putty.exe“ mit dem ESP8266 verbinden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75840" y="10461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</a:t>
            </a:r>
            <a:r>
              <a:rPr b="1" lang="de-DE" sz="1600" spc="-1" strike="noStrike">
                <a:solidFill>
                  <a:srgbClr val="20343a"/>
                </a:solidFill>
                <a:latin typeface="Courier New"/>
              </a:rPr>
              <a:t>putty.exe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(auf dem Desktop) durch Doppelklick öffnen  </a:t>
            </a:r>
            <a:br/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</a:t>
            </a:r>
            <a:endParaRPr b="0" lang="de-DE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Auf den Eintrag „ESP8266“ doppelt klicken</a:t>
            </a:r>
            <a:br/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</a:t>
            </a:r>
            <a:endParaRPr b="0" lang="de-DE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Das putty-Fenster erscheint, dort</a:t>
            </a:r>
            <a:br/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einmal &lt;Enter&gt; drücken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297" name="Picture 5" descr=""/>
          <p:cNvPicPr/>
          <p:nvPr/>
        </p:nvPicPr>
        <p:blipFill>
          <a:blip r:embed="rId1"/>
          <a:stretch/>
        </p:blipFill>
        <p:spPr>
          <a:xfrm>
            <a:off x="7655040" y="299880"/>
            <a:ext cx="1094760" cy="102816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 flipV="1">
            <a:off x="6515280" y="723960"/>
            <a:ext cx="1061640" cy="54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99" name="Picture 9" descr=""/>
          <p:cNvPicPr/>
          <p:nvPr/>
        </p:nvPicPr>
        <p:blipFill>
          <a:blip r:embed="rId2"/>
          <a:stretch/>
        </p:blipFill>
        <p:spPr>
          <a:xfrm>
            <a:off x="5633640" y="1470960"/>
            <a:ext cx="3115800" cy="299556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5210640" y="1956600"/>
            <a:ext cx="1545840" cy="1216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1" name="CustomShape 5"/>
          <p:cNvSpPr/>
          <p:nvPr/>
        </p:nvSpPr>
        <p:spPr>
          <a:xfrm>
            <a:off x="6757200" y="3086280"/>
            <a:ext cx="591120" cy="17424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4" descr=""/>
          <p:cNvPicPr/>
          <p:nvPr/>
        </p:nvPicPr>
        <p:blipFill>
          <a:blip r:embed="rId3"/>
          <a:stretch/>
        </p:blipFill>
        <p:spPr>
          <a:xfrm>
            <a:off x="3086640" y="3085560"/>
            <a:ext cx="4821480" cy="3028320"/>
          </a:xfrm>
          <a:prstGeom prst="rect">
            <a:avLst/>
          </a:prstGeom>
          <a:ln>
            <a:noFill/>
          </a:ln>
        </p:spPr>
      </p:pic>
      <p:sp>
        <p:nvSpPr>
          <p:cNvPr id="303" name="CustomShape 6"/>
          <p:cNvSpPr/>
          <p:nvPr/>
        </p:nvSpPr>
        <p:spPr>
          <a:xfrm>
            <a:off x="882720" y="2819880"/>
            <a:ext cx="2139840" cy="1586160"/>
          </a:xfrm>
          <a:prstGeom prst="curvedConnector3">
            <a:avLst>
              <a:gd name="adj1" fmla="val -33866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85920" y="5004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Übung 1 – MicroPython ausprobieren und LEDs ansteuern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180440" y="367200"/>
            <a:ext cx="777456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7240">
              <a:lnSpc>
                <a:spcPct val="100000"/>
              </a:lnSpc>
              <a:spcAft>
                <a:spcPts val="601"/>
              </a:spcAft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(Eingabeaufforderung “&gt;&gt;&gt;” sollte zu sehen sein)</a:t>
            </a:r>
            <a:endParaRPr b="0" lang="de-DE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Probieren:  </a:t>
            </a:r>
            <a:r>
              <a:rPr b="1" lang="de-DE" sz="1600" spc="-1" strike="noStrike">
                <a:solidFill>
                  <a:srgbClr val="20343a"/>
                </a:solidFill>
                <a:latin typeface="Courier New"/>
              </a:rPr>
              <a:t>9 * 9  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&lt;ENTER&gt;</a:t>
            </a:r>
            <a:r>
              <a:rPr b="1" lang="de-DE" sz="1600" spc="-1" strike="noStrike">
                <a:solidFill>
                  <a:srgbClr val="20343a"/>
                </a:solidFill>
                <a:latin typeface="CA Sans"/>
              </a:rPr>
              <a:t>  </a:t>
            </a:r>
            <a:r>
              <a:rPr b="1" lang="de-DE" sz="1600" spc="-1" strike="noStrike">
                <a:solidFill>
                  <a:srgbClr val="20343a"/>
                </a:solidFill>
                <a:latin typeface="Courier New"/>
              </a:rPr>
              <a:t>9 ** 9  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&lt;ENTER&gt;  </a:t>
            </a:r>
            <a:r>
              <a:rPr b="1" lang="de-DE" sz="1600" spc="-1" strike="noStrike">
                <a:solidFill>
                  <a:srgbClr val="20343a"/>
                </a:solidFill>
                <a:latin typeface="Courier New"/>
              </a:rPr>
              <a:t>print("Hello world!")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  &lt;ENTER&gt;</a:t>
            </a:r>
            <a:br/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(Was passiert?)</a:t>
            </a:r>
            <a:endParaRPr b="0" lang="de-DE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Laden der benötigten Module</a:t>
            </a:r>
            <a:endParaRPr b="0" lang="de-DE" sz="16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import machine, neopixel</a:t>
            </a:r>
            <a:endParaRPr b="0" lang="de-DE" sz="11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Erstellen des NeoPixel Objekts</a:t>
            </a:r>
            <a:endParaRPr b="0" lang="de-DE" sz="16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np = neopixel.NeoPixel(machine.Pin(2, machine.Pin.OUT), 24)</a:t>
            </a:r>
            <a:endParaRPr b="0" lang="de-DE" sz="11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Schalte die erste LED auf "rot"</a:t>
            </a:r>
            <a:endParaRPr b="0" lang="de-DE" sz="16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np[0]=((50,0,0))</a:t>
            </a: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0" lang="de-DE" sz="1100" spc="-1" strike="noStrike">
                <a:solidFill>
                  <a:srgbClr val="20343a"/>
                </a:solidFill>
                <a:latin typeface="Wingdings"/>
              </a:rPr>
              <a:t>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 Die Zahlen stehen für ((</a:t>
            </a:r>
            <a:r>
              <a:rPr b="1" lang="de-DE" sz="1600" spc="-1" strike="noStrike">
                <a:solidFill>
                  <a:srgbClr val="ff0000"/>
                </a:solidFill>
                <a:latin typeface="CA Sans"/>
              </a:rPr>
              <a:t>R</a:t>
            </a:r>
            <a:r>
              <a:rPr b="0" lang="de-DE" sz="1600" spc="-1" strike="noStrike">
                <a:solidFill>
                  <a:srgbClr val="ff0000"/>
                </a:solidFill>
                <a:latin typeface="CA Sans"/>
              </a:rPr>
              <a:t>ot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,</a:t>
            </a:r>
            <a:r>
              <a:rPr b="1" lang="de-DE" sz="1600" spc="-1" strike="noStrike">
                <a:solidFill>
                  <a:srgbClr val="00b050"/>
                </a:solidFill>
                <a:latin typeface="CA Sans"/>
              </a:rPr>
              <a:t>G</a:t>
            </a:r>
            <a:r>
              <a:rPr b="0" lang="de-DE" sz="1600" spc="-1" strike="noStrike">
                <a:solidFill>
                  <a:srgbClr val="00b050"/>
                </a:solidFill>
                <a:latin typeface="CA Sans"/>
              </a:rPr>
              <a:t>rün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,</a:t>
            </a:r>
            <a:r>
              <a:rPr b="1" lang="de-DE" sz="1600" spc="-1" strike="noStrike">
                <a:solidFill>
                  <a:srgbClr val="0070c0"/>
                </a:solidFill>
                <a:latin typeface="CA Sans"/>
              </a:rPr>
              <a:t>B</a:t>
            </a:r>
            <a:r>
              <a:rPr b="0" lang="de-DE" sz="1600" spc="-1" strike="noStrike">
                <a:solidFill>
                  <a:srgbClr val="0070c0"/>
                </a:solidFill>
                <a:latin typeface="CA Sans"/>
              </a:rPr>
              <a:t>lau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)), diese LED wird also </a:t>
            </a:r>
            <a:r>
              <a:rPr b="1" lang="de-DE" sz="1600" spc="-1" strike="noStrike">
                <a:solidFill>
                  <a:srgbClr val="ff0000"/>
                </a:solidFill>
                <a:latin typeface="CA Sans"/>
              </a:rPr>
              <a:t>rot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 leuchten</a:t>
            </a:r>
            <a:endParaRPr b="0" lang="de-DE" sz="16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np.write()</a:t>
            </a: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0" lang="de-DE" sz="1100" spc="-1" strike="noStrike">
                <a:solidFill>
                  <a:srgbClr val="20343a"/>
                </a:solidFill>
                <a:latin typeface="Wingdings"/>
              </a:rPr>
              <a:t></a:t>
            </a:r>
            <a:r>
              <a:rPr b="0" lang="de-DE" sz="1100" spc="-1" strike="noStrike">
                <a:solidFill>
                  <a:srgbClr val="20343a"/>
                </a:solidFill>
                <a:latin typeface="CA Sans"/>
              </a:rPr>
              <a:t> 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wieder die Information an die NeoPixel senden</a:t>
            </a:r>
            <a:endParaRPr b="0" lang="de-DE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Schalte alle LEDs auf "grün"</a:t>
            </a:r>
            <a:endParaRPr b="0" lang="de-DE" sz="16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np.fill((0,50,0))</a:t>
            </a:r>
            <a:endParaRPr b="0" lang="de-DE" sz="1100" spc="-1" strike="noStrike">
              <a:latin typeface="Arial"/>
            </a:endParaRPr>
          </a:p>
          <a:p>
            <a:pPr lvl="1" marL="7938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de-DE" sz="1100" spc="-1" strike="noStrike">
                <a:solidFill>
                  <a:srgbClr val="20343a"/>
                </a:solidFill>
                <a:latin typeface="Courier New"/>
              </a:rPr>
              <a:t>np.write()</a:t>
            </a:r>
            <a:endParaRPr b="0" lang="de-DE" sz="11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Geht noch eine andere Farbe?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 rot="726600">
            <a:off x="147960" y="1243080"/>
            <a:ext cx="65808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  <a:ea typeface="DejaVu Sans"/>
              </a:rPr>
              <a:t>Module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 rot="11438400">
            <a:off x="420120" y="1464840"/>
            <a:ext cx="2498400" cy="60012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8" name="CustomShape 5"/>
          <p:cNvSpPr/>
          <p:nvPr/>
        </p:nvSpPr>
        <p:spPr>
          <a:xfrm rot="20799600">
            <a:off x="145800" y="2133360"/>
            <a:ext cx="90180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  <a:ea typeface="DejaVu Sans"/>
              </a:rPr>
              <a:t>Ein Objekt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 flipV="1" rot="11193600">
            <a:off x="883080" y="2334600"/>
            <a:ext cx="1177560" cy="15876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10" name="CustomShape 7"/>
          <p:cNvSpPr/>
          <p:nvPr/>
        </p:nvSpPr>
        <p:spPr>
          <a:xfrm>
            <a:off x="345240" y="4313880"/>
            <a:ext cx="65808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  <a:ea typeface="DejaVu Sans"/>
              </a:rPr>
              <a:t>Eine Funktion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1" name="CustomShape 8"/>
          <p:cNvSpPr/>
          <p:nvPr/>
        </p:nvSpPr>
        <p:spPr>
          <a:xfrm rot="10800000">
            <a:off x="3234240" y="4914000"/>
            <a:ext cx="1177560" cy="25164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12" name="CustomShape 9"/>
          <p:cNvSpPr/>
          <p:nvPr/>
        </p:nvSpPr>
        <p:spPr>
          <a:xfrm rot="21199200">
            <a:off x="267480" y="3106440"/>
            <a:ext cx="65808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  <a:ea typeface="DejaVu Sans"/>
              </a:rPr>
              <a:t>Ein „Array“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3" name="CustomShape 10"/>
          <p:cNvSpPr/>
          <p:nvPr/>
        </p:nvSpPr>
        <p:spPr>
          <a:xfrm rot="10273200">
            <a:off x="688680" y="3252600"/>
            <a:ext cx="1451880" cy="14544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solidFill>
              <a:srgbClr val="0070c0"/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p:transition>
    <p:fade thruBlk="true"/>
  </p:transition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305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6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305">
                                            <p:txEl>
                                              <p:pRg st="563" end="5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3" descr=""/>
          <p:cNvPicPr/>
          <p:nvPr/>
        </p:nvPicPr>
        <p:blipFill>
          <a:blip r:embed="rId1"/>
          <a:stretch/>
        </p:blipFill>
        <p:spPr>
          <a:xfrm>
            <a:off x="5956920" y="788400"/>
            <a:ext cx="1798920" cy="84240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6517800" y="1054080"/>
            <a:ext cx="6771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16" name="Picture 30" descr=""/>
          <p:cNvPicPr/>
          <p:nvPr/>
        </p:nvPicPr>
        <p:blipFill>
          <a:blip r:embed="rId2"/>
          <a:srcRect l="6602" t="7345" r="6677" b="4682"/>
          <a:stretch/>
        </p:blipFill>
        <p:spPr>
          <a:xfrm>
            <a:off x="6315120" y="2297880"/>
            <a:ext cx="1082880" cy="89208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 flipV="1" rot="16200000">
            <a:off x="6601320" y="1054440"/>
            <a:ext cx="1347120" cy="140652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8" name="Picture 28" descr=""/>
          <p:cNvPicPr/>
          <p:nvPr/>
        </p:nvPicPr>
        <p:blipFill>
          <a:blip r:embed="rId3"/>
          <a:stretch/>
        </p:blipFill>
        <p:spPr>
          <a:xfrm>
            <a:off x="308880" y="2554920"/>
            <a:ext cx="918720" cy="369720"/>
          </a:xfrm>
          <a:prstGeom prst="rect">
            <a:avLst/>
          </a:prstGeom>
          <a:ln>
            <a:noFill/>
          </a:ln>
        </p:spPr>
      </p:pic>
      <p:sp>
        <p:nvSpPr>
          <p:cNvPr id="319" name="CustomShape 3"/>
          <p:cNvSpPr/>
          <p:nvPr/>
        </p:nvSpPr>
        <p:spPr>
          <a:xfrm>
            <a:off x="1100520" y="2691360"/>
            <a:ext cx="6771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ESP8266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20" name="Picture 7" descr=""/>
          <p:cNvPicPr/>
          <p:nvPr/>
        </p:nvPicPr>
        <p:blipFill>
          <a:blip r:embed="rId4"/>
          <a:stretch/>
        </p:blipFill>
        <p:spPr>
          <a:xfrm>
            <a:off x="662040" y="3165480"/>
            <a:ext cx="1281240" cy="1012320"/>
          </a:xfrm>
          <a:prstGeom prst="rect">
            <a:avLst/>
          </a:prstGeom>
          <a:ln>
            <a:noFill/>
          </a:ln>
        </p:spPr>
      </p:pic>
      <p:pic>
        <p:nvPicPr>
          <p:cNvPr id="321" name="Picture 11" descr=""/>
          <p:cNvPicPr/>
          <p:nvPr/>
        </p:nvPicPr>
        <p:blipFill>
          <a:blip r:embed="rId5"/>
          <a:stretch/>
        </p:blipFill>
        <p:spPr>
          <a:xfrm>
            <a:off x="4984560" y="3812040"/>
            <a:ext cx="797040" cy="941760"/>
          </a:xfrm>
          <a:prstGeom prst="rect">
            <a:avLst/>
          </a:prstGeom>
          <a:ln>
            <a:noFill/>
          </a:ln>
        </p:spPr>
      </p:pic>
      <p:pic>
        <p:nvPicPr>
          <p:cNvPr id="322" name="Picture 9" descr=""/>
          <p:cNvPicPr/>
          <p:nvPr/>
        </p:nvPicPr>
        <p:blipFill>
          <a:blip r:embed="rId6"/>
          <a:stretch/>
        </p:blipFill>
        <p:spPr>
          <a:xfrm>
            <a:off x="2020320" y="3858120"/>
            <a:ext cx="1492200" cy="90000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 flipV="1" rot="16200000">
            <a:off x="1615320" y="3865680"/>
            <a:ext cx="470160" cy="454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4" name="CustomShape 5"/>
          <p:cNvSpPr/>
          <p:nvPr/>
        </p:nvSpPr>
        <p:spPr>
          <a:xfrm>
            <a:off x="351000" y="3265920"/>
            <a:ext cx="46008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USB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 flipV="1" rot="16200000">
            <a:off x="247680" y="3250080"/>
            <a:ext cx="1021320" cy="192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 rot="18966600">
            <a:off x="263880" y="1941480"/>
            <a:ext cx="46008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WLAN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 flipV="1" rot="6906000">
            <a:off x="265680" y="1757520"/>
            <a:ext cx="1347840" cy="140652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28" name="Picture 58" descr=""/>
          <p:cNvPicPr/>
          <p:nvPr/>
        </p:nvPicPr>
        <p:blipFill>
          <a:blip r:embed="rId7"/>
          <a:stretch/>
        </p:blipFill>
        <p:spPr>
          <a:xfrm>
            <a:off x="3719880" y="2375280"/>
            <a:ext cx="1798920" cy="842400"/>
          </a:xfrm>
          <a:prstGeom prst="rect">
            <a:avLst/>
          </a:prstGeom>
          <a:ln>
            <a:noFill/>
          </a:ln>
        </p:spPr>
      </p:pic>
      <p:sp>
        <p:nvSpPr>
          <p:cNvPr id="329" name="CustomShape 9"/>
          <p:cNvSpPr/>
          <p:nvPr/>
        </p:nvSpPr>
        <p:spPr>
          <a:xfrm>
            <a:off x="4280760" y="2630160"/>
            <a:ext cx="6771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30" name="Picture 32" descr=""/>
          <p:cNvPicPr/>
          <p:nvPr/>
        </p:nvPicPr>
        <p:blipFill>
          <a:blip r:embed="rId8"/>
          <a:stretch/>
        </p:blipFill>
        <p:spPr>
          <a:xfrm>
            <a:off x="2078640" y="366840"/>
            <a:ext cx="1798920" cy="842400"/>
          </a:xfrm>
          <a:prstGeom prst="rect">
            <a:avLst/>
          </a:prstGeom>
          <a:ln>
            <a:noFill/>
          </a:ln>
        </p:spPr>
      </p:pic>
      <p:sp>
        <p:nvSpPr>
          <p:cNvPr id="331" name="CustomShape 10"/>
          <p:cNvSpPr/>
          <p:nvPr/>
        </p:nvSpPr>
        <p:spPr>
          <a:xfrm>
            <a:off x="2639520" y="632520"/>
            <a:ext cx="6771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32" name="Picture 42" descr=""/>
          <p:cNvPicPr/>
          <p:nvPr/>
        </p:nvPicPr>
        <p:blipFill>
          <a:blip r:embed="rId9"/>
          <a:stretch/>
        </p:blipFill>
        <p:spPr>
          <a:xfrm>
            <a:off x="1086120" y="1451160"/>
            <a:ext cx="541440" cy="52992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 flipV="1">
            <a:off x="1412640" y="1121400"/>
            <a:ext cx="108180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4" name="Picture 26" descr=""/>
          <p:cNvPicPr/>
          <p:nvPr/>
        </p:nvPicPr>
        <p:blipFill>
          <a:blip r:embed="rId10"/>
          <a:srcRect l="17906" t="17643" r="21090" b="22455"/>
          <a:stretch/>
        </p:blipFill>
        <p:spPr>
          <a:xfrm>
            <a:off x="7434360" y="2836080"/>
            <a:ext cx="763560" cy="585000"/>
          </a:xfrm>
          <a:prstGeom prst="rect">
            <a:avLst/>
          </a:prstGeom>
          <a:ln>
            <a:noFill/>
          </a:ln>
        </p:spPr>
      </p:pic>
      <p:sp>
        <p:nvSpPr>
          <p:cNvPr id="335" name="CustomShape 12"/>
          <p:cNvSpPr/>
          <p:nvPr/>
        </p:nvSpPr>
        <p:spPr>
          <a:xfrm>
            <a:off x="7565760" y="2297880"/>
            <a:ext cx="6771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MQTT</a:t>
            </a:r>
            <a:endParaRPr b="0" lang="de-DE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Broker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36" name="CustomShape 13"/>
          <p:cNvSpPr/>
          <p:nvPr/>
        </p:nvSpPr>
        <p:spPr>
          <a:xfrm flipV="1" rot="10647000">
            <a:off x="767880" y="1802520"/>
            <a:ext cx="7011360" cy="1407240"/>
          </a:xfrm>
          <a:prstGeom prst="arc">
            <a:avLst>
              <a:gd name="adj1" fmla="val 11076887"/>
              <a:gd name="adj2" fmla="val 21481637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7" name="CustomShape 14"/>
          <p:cNvSpPr/>
          <p:nvPr/>
        </p:nvSpPr>
        <p:spPr>
          <a:xfrm flipV="1" rot="10647000">
            <a:off x="799560" y="1923120"/>
            <a:ext cx="7011360" cy="1407240"/>
          </a:xfrm>
          <a:prstGeom prst="arc">
            <a:avLst>
              <a:gd name="adj1" fmla="val 11076887"/>
              <a:gd name="adj2" fmla="val 21392524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8" name="CustomShape 15"/>
          <p:cNvSpPr/>
          <p:nvPr/>
        </p:nvSpPr>
        <p:spPr>
          <a:xfrm>
            <a:off x="4134600" y="1461960"/>
            <a:ext cx="6771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MQTT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39" name="CustomShape 16"/>
          <p:cNvSpPr/>
          <p:nvPr/>
        </p:nvSpPr>
        <p:spPr>
          <a:xfrm rot="9161400">
            <a:off x="5126040" y="3051720"/>
            <a:ext cx="2495880" cy="550440"/>
          </a:xfrm>
          <a:prstGeom prst="arc">
            <a:avLst>
              <a:gd name="adj1" fmla="val 11111298"/>
              <a:gd name="adj2" fmla="val 20968920"/>
            </a:avLst>
          </a:prstGeom>
          <a:noFill/>
          <a:ln w="12600">
            <a:solidFill>
              <a:schemeClr val="accent4">
                <a:lumMod val="60000"/>
                <a:lumOff val="40000"/>
              </a:schemeClr>
            </a:solidFill>
            <a:custDash>
              <a:ds d="300000" sp="1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0" name="CustomShape 17"/>
          <p:cNvSpPr/>
          <p:nvPr/>
        </p:nvSpPr>
        <p:spPr>
          <a:xfrm rot="19986000">
            <a:off x="5397120" y="3774960"/>
            <a:ext cx="2745360" cy="543240"/>
          </a:xfrm>
          <a:prstGeom prst="arc">
            <a:avLst>
              <a:gd name="adj1" fmla="val 11111298"/>
              <a:gd name="adj2" fmla="val 21217747"/>
            </a:avLst>
          </a:prstGeom>
          <a:noFill/>
          <a:ln w="12600">
            <a:solidFill>
              <a:schemeClr val="accent4">
                <a:lumMod val="60000"/>
                <a:lumOff val="40000"/>
              </a:schemeClr>
            </a:solidFill>
            <a:custDash>
              <a:ds d="300000" sp="1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1" name="CustomShape 18"/>
          <p:cNvSpPr/>
          <p:nvPr/>
        </p:nvSpPr>
        <p:spPr>
          <a:xfrm rot="20113200">
            <a:off x="6214320" y="3502800"/>
            <a:ext cx="6771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HTTP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42" name="CustomShape 19"/>
          <p:cNvSpPr/>
          <p:nvPr/>
        </p:nvSpPr>
        <p:spPr>
          <a:xfrm rot="3753000">
            <a:off x="4373280" y="3438360"/>
            <a:ext cx="1347120" cy="67284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3" name="CustomShape 20"/>
          <p:cNvSpPr/>
          <p:nvPr/>
        </p:nvSpPr>
        <p:spPr>
          <a:xfrm rot="20350200">
            <a:off x="4708800" y="3689280"/>
            <a:ext cx="6771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  <a:ea typeface="DejaVu Sans"/>
              </a:rPr>
              <a:t>3G/LTE</a:t>
            </a:r>
            <a:endParaRPr b="0" lang="de-DE" sz="1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Übung 2 - ESPlorer…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59360" y="10461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"/>
          <p:cNvSpPr/>
          <p:nvPr/>
        </p:nvSpPr>
        <p:spPr>
          <a:xfrm>
            <a:off x="459720" y="4443480"/>
            <a:ext cx="8224200" cy="1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Picture 4" descr=""/>
          <p:cNvPicPr/>
          <p:nvPr/>
        </p:nvPicPr>
        <p:blipFill>
          <a:blip r:embed="rId1"/>
          <a:stretch/>
        </p:blipFill>
        <p:spPr>
          <a:xfrm>
            <a:off x="933480" y="548280"/>
            <a:ext cx="7276320" cy="43394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377" dur="indefinite" restart="never" nodeType="tmRoot">
          <p:childTnLst>
            <p:seq>
              <p:cTn id="3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8592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Zusammenfassung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75840" y="10461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Das Internet der Dinge besteht aus einer Vielzahl von Technologien: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Elektronik, Sensoren und Aktoren, Microcontroller und Programmiersprachen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Wir haben uns angeschaut: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Microcontroller</a:t>
            </a:r>
            <a:endParaRPr b="0" lang="de-DE" sz="18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Aktoren (NeoPixel) und Sensoren (Temperatursensor)</a:t>
            </a:r>
            <a:endParaRPr b="0" lang="de-DE" sz="18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(Micro)Python</a:t>
            </a:r>
            <a:endParaRPr b="0" lang="de-DE" sz="18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de-DE" sz="1800" spc="-1" strike="noStrike">
                <a:solidFill>
                  <a:srgbClr val="20343a"/>
                </a:solidFill>
                <a:latin typeface="CA Sans"/>
              </a:rPr>
              <a:t>MQTT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Und was wir mit diesen, relativ einfachen Mitteln schon erreichen können</a:t>
            </a:r>
            <a:endParaRPr b="0" lang="de-DE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79" dur="indefinite" restart="never" nodeType="tmRoot">
          <p:childTnLst>
            <p:seq>
              <p:cTn id="3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21" descr=""/>
          <p:cNvPicPr/>
          <p:nvPr/>
        </p:nvPicPr>
        <p:blipFill>
          <a:blip r:embed="rId1"/>
          <a:stretch/>
        </p:blipFill>
        <p:spPr>
          <a:xfrm>
            <a:off x="0" y="2520"/>
            <a:ext cx="9138960" cy="514548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393840" y="487476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Picture 5" descr=""/>
          <p:cNvPicPr/>
          <p:nvPr/>
        </p:nvPicPr>
        <p:blipFill>
          <a:blip r:embed="rId2"/>
          <a:stretch/>
        </p:blipFill>
        <p:spPr>
          <a:xfrm>
            <a:off x="8288640" y="4724640"/>
            <a:ext cx="437040" cy="36252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1251720" y="4920840"/>
            <a:ext cx="6648480" cy="2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700" spc="-1" strike="noStrike" cap="all">
                <a:solidFill>
                  <a:srgbClr val="d0d8d8"/>
                </a:solidFill>
                <a:latin typeface="Calibri"/>
                <a:ea typeface="Arial Unicode MS"/>
              </a:rPr>
              <a:t>© 2016 CA. All rights reserved.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2353320" y="4215960"/>
            <a:ext cx="6455520" cy="7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1" lang="de-DE" sz="3600" spc="-1" strike="noStrike">
                <a:solidFill>
                  <a:srgbClr val="ffffff"/>
                </a:solidFill>
                <a:latin typeface="CA Sans"/>
                <a:ea typeface="DejaVu Sans"/>
              </a:rPr>
              <a:t>CA Technologies</a:t>
            </a:r>
            <a:endParaRPr b="0" lang="de-DE" sz="36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381" dur="indefinite" restart="never" nodeType="tmRoot">
          <p:childTnLst>
            <p:seq>
              <p:cTn id="3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93840" y="4874760"/>
            <a:ext cx="526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BF50AC5-8AB1-4947-87D0-8D7720C442E9}" type="slidenum">
              <a:rPr b="0" lang="de-DE" sz="700" spc="-1" strike="noStrike">
                <a:solidFill>
                  <a:srgbClr val="97a5ab"/>
                </a:solidFill>
                <a:latin typeface="Calibri"/>
                <a:ea typeface="Arial Unicode MS"/>
              </a:rPr>
              <a:t>&lt;Foliennummer&gt;</a:t>
            </a:fld>
            <a:endParaRPr b="0" lang="de-DE" sz="700" spc="-1" strike="noStrike">
              <a:latin typeface="Arial"/>
            </a:endParaRPr>
          </a:p>
        </p:txBody>
      </p:sp>
      <p:pic>
        <p:nvPicPr>
          <p:cNvPr id="251" name="Picture 7" descr=""/>
          <p:cNvPicPr/>
          <p:nvPr/>
        </p:nvPicPr>
        <p:blipFill>
          <a:blip r:embed="rId2"/>
          <a:stretch/>
        </p:blipFill>
        <p:spPr>
          <a:xfrm>
            <a:off x="8288640" y="4725000"/>
            <a:ext cx="437040" cy="36252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8484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de-DE" sz="2400" spc="-1" strike="noStrike">
                <a:solidFill>
                  <a:srgbClr val="20343a"/>
                </a:solidFill>
                <a:latin typeface="CA Sans"/>
              </a:rPr>
              <a:t>Internet of Things </a:t>
            </a: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zum Anfassen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41000" y="99144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Microcontroller: ESP8266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41000" y="170604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(micro)python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441000" y="242064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Temperatursensor DS18B20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441000" y="385020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MQTT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6690600" y="498600"/>
            <a:ext cx="1923120" cy="1442160"/>
          </a:xfrm>
          <a:prstGeom prst="rect">
            <a:avLst/>
          </a:prstGeom>
          <a:ln>
            <a:noFill/>
          </a:ln>
        </p:spPr>
      </p:pic>
      <p:pic>
        <p:nvPicPr>
          <p:cNvPr id="258" name="Picture 4" descr=""/>
          <p:cNvPicPr/>
          <p:nvPr/>
        </p:nvPicPr>
        <p:blipFill>
          <a:blip r:embed="rId2"/>
          <a:stretch/>
        </p:blipFill>
        <p:spPr>
          <a:xfrm>
            <a:off x="7101000" y="3527280"/>
            <a:ext cx="1102320" cy="1102320"/>
          </a:xfrm>
          <a:prstGeom prst="rect">
            <a:avLst/>
          </a:prstGeom>
          <a:ln>
            <a:noFill/>
          </a:ln>
        </p:spPr>
      </p:pic>
      <p:pic>
        <p:nvPicPr>
          <p:cNvPr id="259" name="Picture 1" descr=""/>
          <p:cNvPicPr/>
          <p:nvPr/>
        </p:nvPicPr>
        <p:blipFill>
          <a:blip r:embed="rId3"/>
          <a:stretch/>
        </p:blipFill>
        <p:spPr>
          <a:xfrm>
            <a:off x="5138640" y="3014640"/>
            <a:ext cx="1361880" cy="69840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4"/>
          <a:stretch/>
        </p:blipFill>
        <p:spPr>
          <a:xfrm>
            <a:off x="5098680" y="1409040"/>
            <a:ext cx="1050840" cy="105084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441000" y="313560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Neopixel – die intelligente LED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62" name="Picture 8" descr=""/>
          <p:cNvPicPr/>
          <p:nvPr/>
        </p:nvPicPr>
        <p:blipFill>
          <a:blip r:embed="rId5"/>
          <a:stretch/>
        </p:blipFill>
        <p:spPr>
          <a:xfrm>
            <a:off x="7256520" y="2253600"/>
            <a:ext cx="790920" cy="790920"/>
          </a:xfrm>
          <a:prstGeom prst="rect">
            <a:avLst/>
          </a:prstGeom>
          <a:ln>
            <a:noFill/>
          </a:ln>
        </p:spPr>
      </p:pic>
      <p:sp>
        <p:nvSpPr>
          <p:cNvPr id="263" name="CustomShape 7"/>
          <p:cNvSpPr/>
          <p:nvPr/>
        </p:nvSpPr>
        <p:spPr>
          <a:xfrm>
            <a:off x="441000" y="4561560"/>
            <a:ext cx="4114080" cy="45684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14400" rIns="90000" tIns="450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600" spc="-1" strike="noStrike" cap="all">
                <a:solidFill>
                  <a:srgbClr val="ffffff"/>
                </a:solidFill>
                <a:latin typeface="CA Sans"/>
              </a:rPr>
              <a:t>NodeRed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64" name="Picture 2" descr=""/>
          <p:cNvPicPr/>
          <p:nvPr/>
        </p:nvPicPr>
        <p:blipFill>
          <a:blip r:embed="rId6"/>
          <a:stretch/>
        </p:blipFill>
        <p:spPr>
          <a:xfrm>
            <a:off x="5496120" y="4458240"/>
            <a:ext cx="663480" cy="66348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53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254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255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261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256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4" descr=""/>
          <p:cNvPicPr/>
          <p:nvPr/>
        </p:nvPicPr>
        <p:blipFill>
          <a:blip r:embed="rId1"/>
          <a:stretch/>
        </p:blipFill>
        <p:spPr>
          <a:xfrm>
            <a:off x="4572000" y="1170000"/>
            <a:ext cx="5741280" cy="256248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Microcontroller ESP8266 - </a:t>
            </a:r>
            <a:r>
              <a:rPr b="0" i="1" lang="de-DE" sz="2400" spc="-1" strike="noStrike">
                <a:solidFill>
                  <a:srgbClr val="20343a"/>
                </a:solidFill>
                <a:latin typeface="CA Sans"/>
              </a:rPr>
              <a:t>Ein</a:t>
            </a: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 IoT Beispiel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59360" y="1046160"/>
            <a:ext cx="439992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Low power 32bit Microcontroller der chinesischen Firma Espressif</a:t>
            </a:r>
            <a:endParaRPr b="0" lang="de-DE" sz="24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Sehr klein!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WLAN integriert, bis zu 12 I/O Ports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Riesige Community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Unterstützt von der Arduino IDE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Unterstützt LUA, </a:t>
            </a:r>
            <a:r>
              <a:rPr b="1" lang="de-DE" sz="2000" spc="-1" strike="noStrike">
                <a:solidFill>
                  <a:srgbClr val="20343a"/>
                </a:solidFill>
                <a:latin typeface="CA Sans"/>
              </a:rPr>
              <a:t>MicroPython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, Arduino/C++, …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1" lang="de-DE" sz="2000" spc="-1" strike="noStrike">
                <a:solidFill>
                  <a:srgbClr val="ff0000"/>
                </a:solidFill>
                <a:latin typeface="CA Sans"/>
              </a:rPr>
              <a:t>Ab 3€!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59720" y="4443480"/>
            <a:ext cx="822420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58676d"/>
                </a:solidFill>
                <a:latin typeface="CA Sans"/>
              </a:rPr>
              <a:t>https://de.wikipedia.org/wiki/ESP8266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58676d"/>
                </a:solidFill>
                <a:latin typeface="CA Sans"/>
              </a:rPr>
              <a:t>https://espressif.com/</a:t>
            </a:r>
            <a:endParaRPr b="0" lang="de-DE" sz="10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267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Python (und MicroPython)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37680" y="1046160"/>
            <a:ext cx="846792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Interpretierte höhere Programmiersprache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Interpreter: (im Gegensatz zu Assemblern oder Compilern) liest einen Quellcode ein, analysiert ihn und führt ihn direkt aus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Möchte einen gut lesbaren, knappen Programmierstil fördern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z.B. wird der Code durch Einrückungen strukturiert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Offenes, gemeinschaftliches Entwicklungsmodell (Python Software Foundation)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Gilt als einfach zu erlernen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20343a"/>
                </a:solidFill>
                <a:latin typeface="CA Sans"/>
              </a:rPr>
              <a:t>MicroPython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 (Damien George)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Portierung von Python auf Microcontroller, Kickstarter Kampagne von 2013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59720" y="4443480"/>
            <a:ext cx="8224200" cy="1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58676d"/>
                </a:solidFill>
                <a:latin typeface="CA Sans"/>
              </a:rPr>
              <a:t>https://de.wikipedia.org/wiki/Python_(Programmiersprache)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272" name="Picture 2" descr=""/>
          <p:cNvPicPr/>
          <p:nvPr/>
        </p:nvPicPr>
        <p:blipFill>
          <a:blip r:embed="rId1"/>
          <a:stretch/>
        </p:blipFill>
        <p:spPr>
          <a:xfrm>
            <a:off x="5166720" y="265320"/>
            <a:ext cx="3180600" cy="78048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270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270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270">
                                            <p:txEl>
                                              <p:pRg st="482" end="4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5090040" y="2422800"/>
            <a:ext cx="2776680" cy="215244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Temperatursensor DS18B20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59360" y="75672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Digitaler Temperatursensor (</a:t>
            </a:r>
            <a:r>
              <a:rPr b="0" lang="de-DE" sz="1600" spc="-1" strike="noStrike">
                <a:solidFill>
                  <a:srgbClr val="20343a"/>
                </a:solidFill>
                <a:latin typeface="CA Sans"/>
              </a:rPr>
              <a:t>±0.5%, -10°C … +85°C)</a:t>
            </a:r>
            <a:endParaRPr b="0" lang="de-DE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1-Wire Bus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Eine Leitung, bis zu 100 Sensoren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Keine Programmierung notwendig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bis ca. 100m Kabellänge, 3,3V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59720" y="4443480"/>
            <a:ext cx="822420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58676d"/>
                </a:solidFill>
                <a:latin typeface="CA Sans"/>
              </a:rPr>
              <a:t>http://datasheets.maximintegrated.com/en/ds/DS18B20.pdf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58676d"/>
                </a:solidFill>
                <a:latin typeface="CA Sans"/>
              </a:rPr>
              <a:t>https://de.wikipedia.org/wiki/1-Wire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277" name="Picture 4" descr=""/>
          <p:cNvPicPr/>
          <p:nvPr/>
        </p:nvPicPr>
        <p:blipFill>
          <a:blip r:embed="rId2"/>
          <a:stretch/>
        </p:blipFill>
        <p:spPr>
          <a:xfrm>
            <a:off x="6297480" y="277560"/>
            <a:ext cx="2593800" cy="2460600"/>
          </a:xfrm>
          <a:prstGeom prst="rect">
            <a:avLst/>
          </a:prstGeom>
          <a:ln>
            <a:noFill/>
          </a:ln>
        </p:spPr>
      </p:pic>
      <p:pic>
        <p:nvPicPr>
          <p:cNvPr id="278" name="Picture 6" descr=""/>
          <p:cNvPicPr/>
          <p:nvPr/>
        </p:nvPicPr>
        <p:blipFill>
          <a:blip r:embed="rId3"/>
          <a:stretch/>
        </p:blipFill>
        <p:spPr>
          <a:xfrm>
            <a:off x="1204920" y="2997720"/>
            <a:ext cx="3138840" cy="144504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NeoPixel – Die intelligente LED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59720" y="4443480"/>
            <a:ext cx="8224200" cy="29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/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20343a"/>
                </a:solidFill>
                <a:latin typeface="CA Sans"/>
              </a:rPr>
              <a:t>https://www.heise.de/developer/artikel/Von-Erleuchtungen-und-Lichterketten-3277261.html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58640" y="1046160"/>
            <a:ext cx="5438880" cy="33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Je eine rote, grüne und blaue (RGB) LED sowie ein Logikbaustein auf 5x5mm (5050 SMD LED)</a:t>
            </a:r>
            <a:r>
              <a:rPr b="0" lang="de-DE" sz="2000" spc="-1" strike="noStrike">
                <a:solidFill>
                  <a:srgbClr val="000000"/>
                </a:solidFill>
                <a:latin typeface="CA Sans"/>
              </a:rPr>
              <a:t> 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Logikbaustein WS2812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Taktgeber, Signalmodellierung/-verstärkung, Signalein- und -ausgang, 3-Kanalsteuerung (zum LEDs ansteuern)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Viele Bauformen (Streifen, Ring, Matrix, Einzel, …)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4 Anschlüsse</a:t>
            </a:r>
            <a:endParaRPr b="0" lang="de-DE" sz="2000" spc="-1" strike="noStrike">
              <a:latin typeface="Arial"/>
            </a:endParaRPr>
          </a:p>
          <a:p>
            <a:pPr lvl="1" marL="679320" indent="-2851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Plus (V</a:t>
            </a:r>
            <a:r>
              <a:rPr b="0" lang="de-DE" sz="2000" spc="-1" strike="noStrike" baseline="-25000">
                <a:solidFill>
                  <a:srgbClr val="20343a"/>
                </a:solidFill>
                <a:latin typeface="CA Sans"/>
              </a:rPr>
              <a:t>cc</a:t>
            </a: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), Minus (GND), Data in &amp; Data out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e-DE" sz="2000" spc="-1" strike="noStrike">
              <a:latin typeface="Arial"/>
            </a:endParaRPr>
          </a:p>
        </p:txBody>
      </p:sp>
      <p:pic>
        <p:nvPicPr>
          <p:cNvPr id="282" name="Picture 8" descr=""/>
          <p:cNvPicPr/>
          <p:nvPr/>
        </p:nvPicPr>
        <p:blipFill>
          <a:blip r:embed="rId1"/>
          <a:stretch/>
        </p:blipFill>
        <p:spPr>
          <a:xfrm>
            <a:off x="6268680" y="66600"/>
            <a:ext cx="2742480" cy="1802880"/>
          </a:xfrm>
          <a:prstGeom prst="rect">
            <a:avLst/>
          </a:prstGeom>
          <a:ln>
            <a:noFill/>
          </a:ln>
        </p:spPr>
      </p:pic>
      <p:pic>
        <p:nvPicPr>
          <p:cNvPr id="283" name="Picture 4" descr=""/>
          <p:cNvPicPr/>
          <p:nvPr/>
        </p:nvPicPr>
        <p:blipFill>
          <a:blip r:embed="rId2"/>
          <a:stretch/>
        </p:blipFill>
        <p:spPr>
          <a:xfrm>
            <a:off x="6085440" y="1909800"/>
            <a:ext cx="2986560" cy="318132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281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281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281">
                                            <p:txEl>
                                              <p:pRg st="328" end="3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157680"/>
            <a:ext cx="82288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MQTT Protokoll – Das „WhatsApp“ für IoT Devices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59360" y="1046160"/>
            <a:ext cx="8224200" cy="33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1999 von IBM und Arcom entwickelt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Auf TCP basierendes schlankes Kommunikations-Protokoll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Es ist ein datenagnostisch Protokoll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Broker -&gt; Wie der WhatsApp Server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Topic -&gt; wie eine WhatsApp Gruppe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Subscribe -&gt; das Beitreten in eine Gruppe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ts val="373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20343a"/>
                </a:solidFill>
                <a:latin typeface="CA Sans"/>
              </a:rPr>
              <a:t>Publish -&gt; in einer Gruppe eine Nachricht schreiben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de-DE" sz="2000" spc="-1" strike="noStrike">
              <a:latin typeface="Arial"/>
            </a:endParaRPr>
          </a:p>
        </p:txBody>
      </p:sp>
      <p:pic>
        <p:nvPicPr>
          <p:cNvPr id="286" name="Picture 6" descr=""/>
          <p:cNvPicPr/>
          <p:nvPr/>
        </p:nvPicPr>
        <p:blipFill>
          <a:blip r:embed="rId1"/>
          <a:stretch/>
        </p:blipFill>
        <p:spPr>
          <a:xfrm>
            <a:off x="6327000" y="223200"/>
            <a:ext cx="2104200" cy="1181880"/>
          </a:xfrm>
          <a:prstGeom prst="rect">
            <a:avLst/>
          </a:prstGeom>
          <a:ln>
            <a:noFill/>
          </a:ln>
        </p:spPr>
      </p:pic>
      <p:pic>
        <p:nvPicPr>
          <p:cNvPr id="287" name="Picture 8" descr=""/>
          <p:cNvPicPr/>
          <p:nvPr/>
        </p:nvPicPr>
        <p:blipFill>
          <a:blip r:embed="rId2"/>
          <a:stretch/>
        </p:blipFill>
        <p:spPr>
          <a:xfrm>
            <a:off x="5726880" y="1939680"/>
            <a:ext cx="3304440" cy="195768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98" dur="indefinite" restart="never" nodeType="tmRoot">
          <p:childTnLst>
            <p:seq>
              <p:cTn id="1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33520" y="644760"/>
            <a:ext cx="6455520" cy="158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ffffff"/>
                </a:solidFill>
                <a:latin typeface="CA Sans"/>
              </a:rPr>
              <a:t>CA Deploy Your Talents</a:t>
            </a:r>
            <a:br/>
            <a:br/>
            <a:r>
              <a:rPr b="0" lang="de-DE" sz="3600" spc="-1" strike="noStrike">
                <a:solidFill>
                  <a:srgbClr val="ffffff"/>
                </a:solidFill>
                <a:latin typeface="CA Sans"/>
              </a:rPr>
              <a:t>IoT Workshop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33520" y="3160800"/>
            <a:ext cx="6455520" cy="30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Thomas Stolt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Georg Lauer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Andreas Gremm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33520" y="4520520"/>
            <a:ext cx="645552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de-DE" sz="1400" spc="-1" strike="noStrike">
                <a:solidFill>
                  <a:srgbClr val="ffffff"/>
                </a:solidFill>
                <a:latin typeface="CA Sans"/>
              </a:rPr>
              <a:t>19. Oktober 2017</a:t>
            </a:r>
            <a:endParaRPr b="0" lang="de-DE" sz="14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200" dur="indefinite" restart="never" nodeType="tmRoot">
          <p:childTnLst>
            <p:seq>
              <p:cTn id="2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CA_Corp_and_Event_Template_16x9 (1)</Template>
  <TotalTime>139</TotalTime>
  <Application>LibreOffice/5.4.2.2$Linux_X86_64 LibreOffice_project/40m0$Build-2</Application>
  <Words>631</Words>
  <Paragraphs>140</Paragraphs>
  <Company>CA Technologies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2015-10-15T20:08:05Z</dcterms:created>
  <dc:creator>Coleman, Mayuri G</dc:creator>
  <dc:description/>
  <dc:language>de-DE</dc:language>
  <cp:lastModifiedBy/>
  <cp:lastPrinted>2017-09-17T10:30:47Z</cp:lastPrinted>
  <dcterms:modified xsi:type="dcterms:W3CDTF">2018-01-21T00:46:44Z</dcterms:modified>
  <cp:revision>144</cp:revision>
  <dc:subject/>
  <dc:title>Corporate Slides - Business, rewritten by software - Strategy and Directions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CA Technologies</vt:lpwstr>
  </property>
  <property fmtid="{D5CDD505-2E9C-101B-9397-08002B2CF9AE}" pid="4" name="Competitor Product">
    <vt:lpwstr/>
  </property>
  <property fmtid="{D5CDD505-2E9C-101B-9397-08002B2CF9AE}" pid="5" name="ContentTypeId">
    <vt:lpwstr>0x01010001881C193DFE4F4C988FD3DAC6939E0F00662F3FBD8F9CA540AA4453CFFAFC03A2</vt:lpwstr>
  </property>
  <property fmtid="{D5CDD505-2E9C-101B-9397-08002B2CF9AE}" pid="6" name="Format">
    <vt:lpwstr>Office Templates</vt:lpwstr>
  </property>
  <property fmtid="{D5CDD505-2E9C-101B-9397-08002B2CF9AE}" pid="7" name="HiddenSlides">
    <vt:i4>8</vt:i4>
  </property>
  <property fmtid="{D5CDD505-2E9C-101B-9397-08002B2CF9AE}" pid="8" name="HyperlinksChanged">
    <vt:bool>0</vt:bool>
  </property>
  <property fmtid="{D5CDD505-2E9C-101B-9397-08002B2CF9AE}" pid="9" name="Launch">
    <vt:bool>0</vt:bool>
  </property>
  <property fmtid="{D5CDD505-2E9C-101B-9397-08002B2CF9AE}" pid="10" name="LinksUpToDate">
    <vt:bool>0</vt:bool>
  </property>
  <property fmtid="{D5CDD505-2E9C-101B-9397-08002B2CF9AE}" pid="11" name="MMClips">
    <vt:i4>0</vt:i4>
  </property>
  <property fmtid="{D5CDD505-2E9C-101B-9397-08002B2CF9AE}" pid="12" name="Notes">
    <vt:i4>12</vt:i4>
  </property>
  <property fmtid="{D5CDD505-2E9C-101B-9397-08002B2CF9AE}" pid="13" name="Order">
    <vt:i4>33900</vt:i4>
  </property>
  <property fmtid="{D5CDD505-2E9C-101B-9397-08002B2CF9AE}" pid="14" name="Portfolio">
    <vt:lpwstr>7</vt:lpwstr>
  </property>
  <property fmtid="{D5CDD505-2E9C-101B-9397-08002B2CF9AE}" pid="15" name="PresentationFormat">
    <vt:lpwstr>On-screen Show (16:9)</vt:lpwstr>
  </property>
  <property fmtid="{D5CDD505-2E9C-101B-9397-08002B2CF9AE}" pid="16" name="RecordType_CA">
    <vt:lpwstr>Secondary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17</vt:i4>
  </property>
  <property fmtid="{D5CDD505-2E9C-101B-9397-08002B2CF9AE}" pid="20" name="Template Type">
    <vt:lpwstr>PowerPoint</vt:lpwstr>
  </property>
  <property fmtid="{D5CDD505-2E9C-101B-9397-08002B2CF9AE}" pid="21" name="Visits (Apr-Jul)">
    <vt:i4>573</vt:i4>
  </property>
</Properties>
</file>